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266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6" r:id="rId20"/>
    <p:sldId id="277" r:id="rId21"/>
    <p:sldId id="278" r:id="rId22"/>
    <p:sldId id="265" r:id="rId23"/>
  </p:sldIdLst>
  <p:sldSz cx="14630400" cy="8229600"/>
  <p:notesSz cx="8229600" cy="14630400"/>
  <p:embeddedFontLst>
    <p:embeddedFont>
      <p:font typeface="Alexandria Semi Bold" panose="020B0604020202020204" charset="0"/>
      <p:regular r:id="rId25"/>
    </p:embeddedFont>
    <p:embeddedFont>
      <p:font typeface="Barlow Bold" panose="020B0604020202020204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Sora Light" panose="020B0604020202020204" charset="0"/>
      <p:regular r:id="rId43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0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10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069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412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84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801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817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89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572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39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5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1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01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02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77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76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61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8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23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08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1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51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10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53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8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86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4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5493" y="89682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Document Summarization Tool</a:t>
            </a:r>
            <a:endParaRPr kumimoji="0" lang="en-US" sz="46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03729" y="3677358"/>
            <a:ext cx="5825672" cy="3993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SUPERVISOR :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PURI VIKRAM &amp; NGUYEN DUNG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GROUP  1: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PHAM VU KHANH TRUONG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PHAN DUC TAI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BUI THI BICH HIEU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87391"/>
            <a:ext cx="76047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Languages &amp; Technologies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3025021"/>
            <a:ext cx="3705344" cy="1673662"/>
          </a:xfrm>
          <a:prstGeom prst="roundRect">
            <a:avLst>
              <a:gd name="adj" fmla="val 5437"/>
            </a:avLst>
          </a:prstGeom>
          <a:noFill/>
          <a:ln w="3048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764" y="32720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Python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91764" y="3758208"/>
            <a:ext cx="3211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Main language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6628" y="3025021"/>
            <a:ext cx="3705463" cy="1673662"/>
          </a:xfrm>
          <a:prstGeom prst="roundRect">
            <a:avLst>
              <a:gd name="adj" fmla="val 5437"/>
            </a:avLst>
          </a:prstGeom>
          <a:noFill/>
          <a:ln w="3048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3683" y="32720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Libraries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13683" y="3758208"/>
            <a:ext cx="32113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transformers, torch, scikit-learn, nltk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44709" y="4915257"/>
            <a:ext cx="7627382" cy="1326952"/>
          </a:xfrm>
          <a:prstGeom prst="roundRect">
            <a:avLst>
              <a:gd name="adj" fmla="val 6858"/>
            </a:avLst>
          </a:prstGeom>
          <a:noFill/>
          <a:ln w="3048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764" y="51623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Frontend/Backend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91764" y="5648444"/>
            <a:ext cx="71332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HTML/CSS, Tailwind, Flask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354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3787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Summarization Approaches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004786"/>
            <a:ext cx="31580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Abstractive (T5-small)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4577596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AutoTokenizer &amp; AutoModelForSeq2SeqLM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5346740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CUDA optimization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5769173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max_length: 128-256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43939" y="4004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Extractive (LSA)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43939" y="4577596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nltk preprocessing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43939" y="5000030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TF-IDF vectorization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43939" y="5422463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TruncatedSVD dimensionality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4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41264"/>
            <a:ext cx="57748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Evaluation Methods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873335"/>
            <a:ext cx="7627382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5" name="Shape 2"/>
          <p:cNvSpPr/>
          <p:nvPr/>
        </p:nvSpPr>
        <p:spPr>
          <a:xfrm>
            <a:off x="4247019" y="2578894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4442043" y="2741414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5364" y="34454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ROUGE Metrics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05364" y="3931563"/>
            <a:ext cx="71332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For abstractive summarization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8309" y="5036344"/>
            <a:ext cx="7627382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0" name="Shape 7"/>
          <p:cNvSpPr/>
          <p:nvPr/>
        </p:nvSpPr>
        <p:spPr>
          <a:xfrm>
            <a:off x="4247019" y="4741902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sp>
        <p:nvSpPr>
          <p:cNvPr id="11" name="Text 8"/>
          <p:cNvSpPr/>
          <p:nvPr/>
        </p:nvSpPr>
        <p:spPr>
          <a:xfrm>
            <a:off x="4442043" y="490442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05364" y="56084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Cosine Similarity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05364" y="6094571"/>
            <a:ext cx="71332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For extractive summarization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59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8381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 Interface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5571411"/>
            <a:ext cx="4262914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4884" y="60045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Input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4884" y="6490692"/>
            <a:ext cx="38297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Enter text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3624" y="5246370"/>
            <a:ext cx="4263033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00199" y="56795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Method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00199" y="6165652"/>
            <a:ext cx="3829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Choose abstractive or extractive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09058" y="4921448"/>
            <a:ext cx="4263033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633" y="53545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Results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25633" y="5840730"/>
            <a:ext cx="3829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View summarized output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36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8" y="3758446"/>
            <a:ext cx="70140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+mn-ea"/>
                <a:cs typeface="Alexandria Semi Bold" pitchFamily="34" charset="-120"/>
              </a:rPr>
              <a:t>DEMO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15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F8F86-19DA-4507-A92D-BF62A6549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119" y="0"/>
            <a:ext cx="14670718" cy="85260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55E378-1BCD-43EF-AC6D-7C474703E765}"/>
              </a:ext>
            </a:extLst>
          </p:cNvPr>
          <p:cNvCxnSpPr>
            <a:cxnSpLocks/>
          </p:cNvCxnSpPr>
          <p:nvPr/>
        </p:nvCxnSpPr>
        <p:spPr>
          <a:xfrm>
            <a:off x="751840" y="2570480"/>
            <a:ext cx="1444950" cy="707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20F899-D2B4-4FF2-9C94-8E69565E3BEE}"/>
              </a:ext>
            </a:extLst>
          </p:cNvPr>
          <p:cNvCxnSpPr/>
          <p:nvPr/>
        </p:nvCxnSpPr>
        <p:spPr>
          <a:xfrm flipH="1">
            <a:off x="11633200" y="1950720"/>
            <a:ext cx="792480" cy="98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2DF22F-739A-453A-B241-48AD2D4F9E3F}"/>
              </a:ext>
            </a:extLst>
          </p:cNvPr>
          <p:cNvCxnSpPr/>
          <p:nvPr/>
        </p:nvCxnSpPr>
        <p:spPr>
          <a:xfrm flipH="1">
            <a:off x="12506960" y="4856480"/>
            <a:ext cx="782320" cy="670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0D7656-B421-4CBC-BDF3-404E23DF0AEE}"/>
              </a:ext>
            </a:extLst>
          </p:cNvPr>
          <p:cNvCxnSpPr/>
          <p:nvPr/>
        </p:nvCxnSpPr>
        <p:spPr>
          <a:xfrm flipH="1">
            <a:off x="4368800" y="6014720"/>
            <a:ext cx="985520" cy="98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14FB13-5AE1-4714-A19A-D9C28DB4C742}"/>
              </a:ext>
            </a:extLst>
          </p:cNvPr>
          <p:cNvCxnSpPr/>
          <p:nvPr/>
        </p:nvCxnSpPr>
        <p:spPr>
          <a:xfrm>
            <a:off x="751840" y="5303520"/>
            <a:ext cx="1168400" cy="711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84CFD-727A-4AC6-823E-FDF244EAE1EE}"/>
              </a:ext>
            </a:extLst>
          </p:cNvPr>
          <p:cNvCxnSpPr/>
          <p:nvPr/>
        </p:nvCxnSpPr>
        <p:spPr>
          <a:xfrm flipH="1">
            <a:off x="8910320" y="5120640"/>
            <a:ext cx="629920" cy="822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64E40D-60F2-4A43-8F1F-0FADF02A16B7}"/>
              </a:ext>
            </a:extLst>
          </p:cNvPr>
          <p:cNvSpPr txBox="1"/>
          <p:nvPr/>
        </p:nvSpPr>
        <p:spPr>
          <a:xfrm>
            <a:off x="40801" y="2074148"/>
            <a:ext cx="137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88781-ED75-4881-BC58-27025456FC75}"/>
              </a:ext>
            </a:extLst>
          </p:cNvPr>
          <p:cNvSpPr txBox="1"/>
          <p:nvPr/>
        </p:nvSpPr>
        <p:spPr>
          <a:xfrm>
            <a:off x="11821240" y="1581388"/>
            <a:ext cx="137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area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9CA9D8-F83D-4C70-824D-7FF46A76A9D9}"/>
              </a:ext>
            </a:extLst>
          </p:cNvPr>
          <p:cNvSpPr txBox="1"/>
          <p:nvPr/>
        </p:nvSpPr>
        <p:spPr>
          <a:xfrm>
            <a:off x="30560" y="4872452"/>
            <a:ext cx="188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file button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9D87E7-F548-4426-A3B4-5EB02AF5AA8F}"/>
              </a:ext>
            </a:extLst>
          </p:cNvPr>
          <p:cNvSpPr txBox="1"/>
          <p:nvPr/>
        </p:nvSpPr>
        <p:spPr>
          <a:xfrm>
            <a:off x="8676720" y="4624264"/>
            <a:ext cx="146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 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D05E1A-4BBE-4120-A294-61326E1C93B8}"/>
              </a:ext>
            </a:extLst>
          </p:cNvPr>
          <p:cNvSpPr txBox="1"/>
          <p:nvPr/>
        </p:nvSpPr>
        <p:spPr>
          <a:xfrm>
            <a:off x="12506960" y="4210149"/>
            <a:ext cx="146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 time taken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7D14-EA7B-431E-ADE3-0B5D18A21309}"/>
              </a:ext>
            </a:extLst>
          </p:cNvPr>
          <p:cNvSpPr txBox="1"/>
          <p:nvPr/>
        </p:nvSpPr>
        <p:spPr>
          <a:xfrm>
            <a:off x="4683800" y="5287109"/>
            <a:ext cx="146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 type</a:t>
            </a:r>
          </a:p>
        </p:txBody>
      </p:sp>
    </p:spTree>
    <p:extLst>
      <p:ext uri="{BB962C8B-B14F-4D97-AF65-F5344CB8AC3E}">
        <p14:creationId xmlns:p14="http://schemas.microsoft.com/office/powerpoint/2010/main" val="2178748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3837064-7577-4247-8F98-437AADA494F6}"/>
              </a:ext>
            </a:extLst>
          </p:cNvPr>
          <p:cNvSpPr/>
          <p:nvPr/>
        </p:nvSpPr>
        <p:spPr>
          <a:xfrm>
            <a:off x="606504" y="564711"/>
            <a:ext cx="64153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09110-F70C-4BEB-B893-0E2673C4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04" y="1389657"/>
            <a:ext cx="4309911" cy="6275232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6328C96A-959F-49A3-9870-1E391E57E6D9}"/>
              </a:ext>
            </a:extLst>
          </p:cNvPr>
          <p:cNvSpPr/>
          <p:nvPr/>
        </p:nvSpPr>
        <p:spPr>
          <a:xfrm>
            <a:off x="7315200" y="580782"/>
            <a:ext cx="64153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Cosine Similarity Evaluate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03D95-9475-46FE-B389-A367C47F3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24" y="1389657"/>
            <a:ext cx="3419952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02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43933"/>
            <a:ext cx="52064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 1: Scarcity of High-Quality Datasets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45244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multilingual dataset is hard to find in the Internet.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93231"/>
            <a:ext cx="6279356" cy="41851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64874" y="1943933"/>
            <a:ext cx="54767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 2: Computational Resource Demands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564874" y="245244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transformer model needs the high RAM, VRAM and CPU to fine-tuned and run.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874" y="3310771"/>
            <a:ext cx="6279356" cy="37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46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Work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43933"/>
            <a:ext cx="52064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1: Use Deep Learning Model for Summarize Tools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64874" y="1943933"/>
            <a:ext cx="54767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2: More Languages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64874" y="246224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transformer model needs the high RAM, VRAM and CPU to fine-tuned and run.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5EF44-B85F-47C3-8CD6-691E9A83A8C6}"/>
              </a:ext>
            </a:extLst>
          </p:cNvPr>
          <p:cNvSpPr txBox="1"/>
          <p:nvPr/>
        </p:nvSpPr>
        <p:spPr>
          <a:xfrm>
            <a:off x="793790" y="2452449"/>
            <a:ext cx="5707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Use deep learning model for extractive and abstractive summarization tasks for more exactly result.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4DD0A887-0F8A-4910-B51F-5082C7982B06}"/>
              </a:ext>
            </a:extLst>
          </p:cNvPr>
          <p:cNvSpPr/>
          <p:nvPr/>
        </p:nvSpPr>
        <p:spPr>
          <a:xfrm>
            <a:off x="793790" y="471633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3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14842-9B0A-496C-8680-22D1233C3ACD}"/>
              </a:ext>
            </a:extLst>
          </p:cNvPr>
          <p:cNvSpPr txBox="1"/>
          <p:nvPr/>
        </p:nvSpPr>
        <p:spPr>
          <a:xfrm>
            <a:off x="793790" y="5462405"/>
            <a:ext cx="13050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system has successfully implemented two text summarization methods: extractive and abstractive.</a:t>
            </a:r>
          </a:p>
          <a:p>
            <a:endParaRPr lang="en-US" sz="2000" dirty="0"/>
          </a:p>
          <a:p>
            <a:r>
              <a:rPr lang="en-US" sz="2000" dirty="0"/>
              <a:t>The use of LSA + TF-IDF brings reasonable efficiency with limited resources.</a:t>
            </a:r>
          </a:p>
          <a:p>
            <a:endParaRPr lang="en-US" sz="2000" dirty="0"/>
          </a:p>
          <a:p>
            <a:r>
              <a:rPr lang="en-US" sz="2000" dirty="0"/>
              <a:t>The system has potential for practical application and future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312126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8" y="3758446"/>
            <a:ext cx="70140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+mn-ea"/>
                <a:cs typeface="Alexandria Semi Bold" pitchFamily="34" charset="-120"/>
              </a:rPr>
              <a:t>Q&amp;A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01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72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Multilingual Document Summarization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23134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today's information age, users are overwhelmed with vast amounts of text data in multiple languages. Reading and understanding lengthy documents is time-consuming and inefficient. Our goal is to automatically summarize text content accurately and efficiently across various languages and use cases.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2492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feedback and questions are highly valued as we continue to enhance this multilingual summarization system.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038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80799"/>
            <a:ext cx="6448544" cy="12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286357"/>
            <a:ext cx="649962" cy="6499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565" y="2448878"/>
            <a:ext cx="259913" cy="32492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05364" y="3152894"/>
            <a:ext cx="37174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 a Multilingual System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05364" y="3639026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 system supporting various languages for global accessibility.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2580799"/>
            <a:ext cx="6448663" cy="121920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2286357"/>
            <a:ext cx="649962" cy="649962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803" y="2448878"/>
            <a:ext cx="259913" cy="324922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7670483" y="3152894"/>
            <a:ext cx="45375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Support Abstractive Summarization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7670483" y="3639026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T5-small model for rephrasing and generating new text.</a:t>
            </a:r>
            <a:endParaRPr lang="en-US" sz="17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090517"/>
            <a:ext cx="6448544" cy="121920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796076"/>
            <a:ext cx="649962" cy="649962"/>
          </a:xfrm>
          <a:prstGeom prst="rect">
            <a:avLst/>
          </a:prstGeom>
        </p:spPr>
      </p:pic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565" y="4958596"/>
            <a:ext cx="259913" cy="324922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>
            <a:off x="1005364" y="5662613"/>
            <a:ext cx="46932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 Extractive Summarization</a:t>
            </a:r>
            <a:endParaRPr lang="en-US" sz="2200" dirty="0"/>
          </a:p>
        </p:txBody>
      </p:sp>
      <p:sp>
        <p:nvSpPr>
          <p:cNvPr id="17" name="Text 6"/>
          <p:cNvSpPr/>
          <p:nvPr/>
        </p:nvSpPr>
        <p:spPr>
          <a:xfrm>
            <a:off x="1005364" y="6148745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LSA and TF-IDF for extracting key sentences.</a:t>
            </a:r>
            <a:endParaRPr lang="en-US" sz="1700" dirty="0"/>
          </a:p>
        </p:txBody>
      </p:sp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090517"/>
            <a:ext cx="6448663" cy="121920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4796076"/>
            <a:ext cx="649962" cy="649962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803" y="4958596"/>
            <a:ext cx="259913" cy="324922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7670483" y="5662613"/>
            <a:ext cx="29450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22" name="Text 8"/>
          <p:cNvSpPr/>
          <p:nvPr/>
        </p:nvSpPr>
        <p:spPr>
          <a:xfrm>
            <a:off x="7670483" y="6148745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an intuitive UI for easy comparison of summarization methods.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41032"/>
            <a:ext cx="118005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Literature Review: Summarization Approaches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687008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70673" y="3815596"/>
            <a:ext cx="34547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Abstractive Summarization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70673" y="4301728"/>
            <a:ext cx="560915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Transformer-based models like BART, T5, and Pegasus excel in generating natural summaries. The T5-small model is pre-trained across various NLP tasks, including summarization.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3687008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62938" y="3815596"/>
            <a:ext cx="32791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Extractive Summarization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262938" y="4301728"/>
            <a:ext cx="560915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LSA (Latent Semantic Analysis) reduces text dimensionality by identifying semantic topics. TF-IDF evaluates sentence importance within a document.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467" y="388501"/>
            <a:ext cx="4480322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E3C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Comparison of Approaches</a:t>
            </a:r>
            <a:endParaRPr lang="en-US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494467" y="1206222"/>
            <a:ext cx="256544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Extractive Summarization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4467" y="1626275"/>
            <a:ext cx="6648450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Pros:</a:t>
            </a: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Simple, fast, preserves original phrasing.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94467" y="1901785"/>
            <a:ext cx="6648450" cy="577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Cons: Less flexible, limited to existing sentences,</a:t>
            </a: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can lack coherence.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67" y="3478696"/>
            <a:ext cx="6648450" cy="54564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5103" y="1206222"/>
            <a:ext cx="2702838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Abstractive Summarization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7495103" y="1626275"/>
            <a:ext cx="6648450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Pros:</a:t>
            </a: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More flexible, natural-sounding, generates new text.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487483" y="2128952"/>
            <a:ext cx="6648450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Cons:</a:t>
            </a: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Requires more computational resources, larger models, potential for factual inaccuracies.</a:t>
            </a:r>
            <a:endParaRPr lang="en-US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103" y="3585524"/>
            <a:ext cx="6648450" cy="55757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922" y="555665"/>
            <a:ext cx="5308402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2" y="1622584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6192" y="182427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 (UI)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16192" y="2276951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text, select language and method.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2832854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6192" y="303454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Gateway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916192" y="348722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summarization requests securely.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6192" y="42448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Text Preprocessing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916192" y="469749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Cleans and prepares text for models.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2" y="5253395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6192" y="5455087"/>
            <a:ext cx="2659856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Summarization Models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916192" y="590776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T5-small for abstractive, LSA-TFIDF for extractive.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22" y="6463665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6192" y="666535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Summarized Output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916192" y="7118033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Displayed on UI for user review.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3288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Abstractive Method: T5-small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099792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 Steps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743920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 Translation: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Input text is translated to English if necessary to align with T5-small's primary training.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206484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Addition: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prefix "summarize: " is added to the beginning of the input text to guide the model.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3939" y="3099792"/>
            <a:ext cx="354937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Summarization Process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4843939" y="4171474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Integration: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Utilizes Hugging Face Transformers framework with the T5-small model.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3939" y="5634038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Parameter Tuning: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Adjust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max_length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min_length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summary size, and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temperature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creativity.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1124903"/>
            <a:ext cx="7367111" cy="642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Extractive Method: LSA + TF-IDF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70057" y="2255758"/>
            <a:ext cx="308431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 Steps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170057" y="2836545"/>
            <a:ext cx="3650099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Tokenization: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Text is broken down into individual sentences and words.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70057" y="3842504"/>
            <a:ext cx="3650099" cy="15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Text Normalization: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Content is converted to lowercase, punctuation is removed, and language-specific stopwords are filtered.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0304264" y="2255758"/>
            <a:ext cx="323266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Summarization Process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304264" y="2836545"/>
            <a:ext cx="3650099" cy="15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Sentence Weighting (TF-IDF):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matrix is created to score the importance of each sentence based on term frequency-inverse document frequency.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304264" y="4467582"/>
            <a:ext cx="3650099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Latent Topic Extraction (LSA):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LSA is applied to identify the main underlying topics within the text.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304264" y="5473541"/>
            <a:ext cx="3650099" cy="15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Sentence Selection: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top three sentences with the highest contribution to the primary latent topic are selected as the summary.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8" y="3758446"/>
            <a:ext cx="70140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IMPLEMENTATION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130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747</Words>
  <Application>Microsoft Office PowerPoint</Application>
  <PresentationFormat>Custom</PresentationFormat>
  <Paragraphs>134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Barlow Bold</vt:lpstr>
      <vt:lpstr>Arial</vt:lpstr>
      <vt:lpstr>Raleway</vt:lpstr>
      <vt:lpstr>Alexandria Semi Bold</vt:lpstr>
      <vt:lpstr>Montserrat</vt:lpstr>
      <vt:lpstr>Calibri</vt:lpstr>
      <vt:lpstr>Times New Roman</vt:lpstr>
      <vt:lpstr>Sora Light</vt:lpstr>
      <vt:lpstr>Roboto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Truong Pham Vu Khanh</cp:lastModifiedBy>
  <cp:revision>4</cp:revision>
  <dcterms:created xsi:type="dcterms:W3CDTF">2025-07-13T01:56:13Z</dcterms:created>
  <dcterms:modified xsi:type="dcterms:W3CDTF">2025-07-13T02:27:17Z</dcterms:modified>
</cp:coreProperties>
</file>